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5"/>
    <p:sldMasterId id="214748367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y="5143500" cx="9144000"/>
  <p:notesSz cx="6858000" cy="9144000"/>
  <p:embeddedFontLst>
    <p:embeddedFont>
      <p:font typeface="Poppins"/>
      <p:regular r:id="rId28"/>
      <p:bold r:id="rId29"/>
      <p:italic r:id="rId30"/>
      <p:boldItalic r:id="rId31"/>
    </p:embeddedFont>
    <p:embeddedFont>
      <p:font typeface="Bebas Neue"/>
      <p:regular r:id="rId32"/>
    </p:embeddedFont>
    <p:embeddedFont>
      <p:font typeface="Yeseva One"/>
      <p:regular r:id="rId33"/>
    </p:embeddedFont>
    <p:embeddedFont>
      <p:font typeface="Poppins Medium"/>
      <p:regular r:id="rId34"/>
      <p:bold r:id="rId35"/>
      <p:italic r:id="rId36"/>
      <p:boldItalic r:id="rId37"/>
    </p:embeddedFont>
    <p:embeddedFont>
      <p:font typeface="Poppins SemiBold"/>
      <p:regular r:id="rId38"/>
      <p:bold r:id="rId39"/>
      <p:italic r:id="rId40"/>
      <p:boldItalic r:id="rId41"/>
    </p:embeddedFont>
    <p:embeddedFont>
      <p:font typeface="Asap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ED8218D-CD88-48BE-B6DB-478182B777D1}">
  <a:tblStyle styleId="{FED8218D-CD88-48BE-B6DB-478182B777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italic.fntdata"/><Relationship Id="rId20" Type="http://schemas.openxmlformats.org/officeDocument/2006/relationships/slide" Target="slides/slide13.xml"/><Relationship Id="rId42" Type="http://schemas.openxmlformats.org/officeDocument/2006/relationships/font" Target="fonts/Asap-regular.fntdata"/><Relationship Id="rId41" Type="http://schemas.openxmlformats.org/officeDocument/2006/relationships/font" Target="fonts/PoppinsSemiBold-boldItalic.fntdata"/><Relationship Id="rId22" Type="http://schemas.openxmlformats.org/officeDocument/2006/relationships/slide" Target="slides/slide15.xml"/><Relationship Id="rId44" Type="http://schemas.openxmlformats.org/officeDocument/2006/relationships/font" Target="fonts/Asap-italic.fntdata"/><Relationship Id="rId21" Type="http://schemas.openxmlformats.org/officeDocument/2006/relationships/slide" Target="slides/slide14.xml"/><Relationship Id="rId43" Type="http://schemas.openxmlformats.org/officeDocument/2006/relationships/font" Target="fonts/Asap-bold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45" Type="http://schemas.openxmlformats.org/officeDocument/2006/relationships/font" Target="fonts/Asap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Poppins-regular.fntdata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Poppins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Poppins-boldItalic.fntdata"/><Relationship Id="rId30" Type="http://schemas.openxmlformats.org/officeDocument/2006/relationships/font" Target="fonts/Poppins-italic.fntdata"/><Relationship Id="rId11" Type="http://schemas.openxmlformats.org/officeDocument/2006/relationships/slide" Target="slides/slide4.xml"/><Relationship Id="rId33" Type="http://schemas.openxmlformats.org/officeDocument/2006/relationships/font" Target="fonts/YesevaOne-regular.fntdata"/><Relationship Id="rId10" Type="http://schemas.openxmlformats.org/officeDocument/2006/relationships/slide" Target="slides/slide3.xml"/><Relationship Id="rId32" Type="http://schemas.openxmlformats.org/officeDocument/2006/relationships/font" Target="fonts/BebasNeue-regular.fntdata"/><Relationship Id="rId13" Type="http://schemas.openxmlformats.org/officeDocument/2006/relationships/slide" Target="slides/slide6.xml"/><Relationship Id="rId35" Type="http://schemas.openxmlformats.org/officeDocument/2006/relationships/font" Target="fonts/PoppinsMedium-bold.fntdata"/><Relationship Id="rId12" Type="http://schemas.openxmlformats.org/officeDocument/2006/relationships/slide" Target="slides/slide5.xml"/><Relationship Id="rId34" Type="http://schemas.openxmlformats.org/officeDocument/2006/relationships/font" Target="fonts/PoppinsMedium-regular.fntdata"/><Relationship Id="rId15" Type="http://schemas.openxmlformats.org/officeDocument/2006/relationships/slide" Target="slides/slide8.xml"/><Relationship Id="rId37" Type="http://schemas.openxmlformats.org/officeDocument/2006/relationships/font" Target="fonts/PoppinsMedium-boldItalic.fntdata"/><Relationship Id="rId14" Type="http://schemas.openxmlformats.org/officeDocument/2006/relationships/slide" Target="slides/slide7.xml"/><Relationship Id="rId36" Type="http://schemas.openxmlformats.org/officeDocument/2006/relationships/font" Target="fonts/PoppinsMedium-italic.fntdata"/><Relationship Id="rId17" Type="http://schemas.openxmlformats.org/officeDocument/2006/relationships/slide" Target="slides/slide10.xml"/><Relationship Id="rId39" Type="http://schemas.openxmlformats.org/officeDocument/2006/relationships/font" Target="fonts/PoppinsSemiBold-bold.fntdata"/><Relationship Id="rId16" Type="http://schemas.openxmlformats.org/officeDocument/2006/relationships/slide" Target="slides/slide9.xml"/><Relationship Id="rId38" Type="http://schemas.openxmlformats.org/officeDocument/2006/relationships/font" Target="fonts/PoppinsSemiBold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1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f4da626d20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f4da626d20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f53877603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f53877603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CHEE LEONG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f53877603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f53877603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FARHAN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f4da626d20_1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f4da626d20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yusri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54e6b8a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f54e6b8a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YUSRI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f617bba76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f617bba76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YUSRI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f617bba7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f617bba7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FARHAN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f4da626d20_1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f4da626d20_1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FARHAN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f54e6b8a0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f54e6b8a0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f54e6b8a0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f54e6b8a0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f4da626d20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f4da626d20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f4da626d20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f4da626d20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FARHAN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f56a65e81f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f56a65e81f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4da626d20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f4da626d20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FARHAN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f4da626d20_1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f4da626d20_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FARHAN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f5387760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f5387760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LAYLA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f56a65e81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f56a65e81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LAYLA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f53877603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f53877603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LAYLA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53877603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f53877603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CHEE LEONG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f4da626d20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f4da626d20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CHEE LEONG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4"/>
          <p:cNvSpPr txBox="1"/>
          <p:nvPr>
            <p:ph type="ctrTitle"/>
          </p:nvPr>
        </p:nvSpPr>
        <p:spPr>
          <a:xfrm>
            <a:off x="713225" y="1287538"/>
            <a:ext cx="5148600" cy="17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714964" y="3435063"/>
            <a:ext cx="5145000" cy="4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type="title"/>
          </p:nvPr>
        </p:nvSpPr>
        <p:spPr>
          <a:xfrm>
            <a:off x="1863750" y="2090375"/>
            <a:ext cx="5416500" cy="7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hasCustomPrompt="1" idx="2" type="title"/>
          </p:nvPr>
        </p:nvSpPr>
        <p:spPr>
          <a:xfrm>
            <a:off x="1863750" y="1447900"/>
            <a:ext cx="1092300" cy="61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1863750" y="3265400"/>
            <a:ext cx="5416500" cy="4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6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720000" y="1215751"/>
            <a:ext cx="7704000" cy="3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200"/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Nunito Light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7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subTitle"/>
          </p:nvPr>
        </p:nvSpPr>
        <p:spPr>
          <a:xfrm>
            <a:off x="4927312" y="2484075"/>
            <a:ext cx="2830800" cy="17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0" name="Google Shape;70;p17"/>
          <p:cNvSpPr txBox="1"/>
          <p:nvPr>
            <p:ph idx="2" type="subTitle"/>
          </p:nvPr>
        </p:nvSpPr>
        <p:spPr>
          <a:xfrm>
            <a:off x="1385888" y="2484075"/>
            <a:ext cx="2830800" cy="17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1" name="Google Shape;71;p17"/>
          <p:cNvSpPr txBox="1"/>
          <p:nvPr>
            <p:ph idx="3" type="subTitle"/>
          </p:nvPr>
        </p:nvSpPr>
        <p:spPr>
          <a:xfrm>
            <a:off x="4927308" y="2157725"/>
            <a:ext cx="28308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4" type="subTitle"/>
          </p:nvPr>
        </p:nvSpPr>
        <p:spPr>
          <a:xfrm>
            <a:off x="1385888" y="2157725"/>
            <a:ext cx="28308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8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9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9"/>
          <p:cNvSpPr txBox="1"/>
          <p:nvPr>
            <p:ph type="title"/>
          </p:nvPr>
        </p:nvSpPr>
        <p:spPr>
          <a:xfrm>
            <a:off x="4472875" y="445025"/>
            <a:ext cx="3957900" cy="9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" type="subTitle"/>
          </p:nvPr>
        </p:nvSpPr>
        <p:spPr>
          <a:xfrm>
            <a:off x="4472875" y="1798100"/>
            <a:ext cx="3957900" cy="28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80" name="Google Shape;80;p19"/>
          <p:cNvSpPr/>
          <p:nvPr>
            <p:ph idx="2" type="pic"/>
          </p:nvPr>
        </p:nvSpPr>
        <p:spPr>
          <a:xfrm>
            <a:off x="716000" y="539500"/>
            <a:ext cx="3495600" cy="388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20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0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1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1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135550" y="3153500"/>
            <a:ext cx="48729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22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3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3"/>
          <p:cNvSpPr txBox="1"/>
          <p:nvPr>
            <p:ph hasCustomPrompt="1" type="title"/>
          </p:nvPr>
        </p:nvSpPr>
        <p:spPr>
          <a:xfrm>
            <a:off x="1284000" y="1288250"/>
            <a:ext cx="6576000" cy="197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4" name="Google Shape;94;p23"/>
          <p:cNvSpPr txBox="1"/>
          <p:nvPr>
            <p:ph idx="1" type="subTitle"/>
          </p:nvPr>
        </p:nvSpPr>
        <p:spPr>
          <a:xfrm>
            <a:off x="1284000" y="3259075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5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2" type="title"/>
          </p:nvPr>
        </p:nvSpPr>
        <p:spPr>
          <a:xfrm>
            <a:off x="937625" y="2530051"/>
            <a:ext cx="217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937625" y="2904524"/>
            <a:ext cx="2175300" cy="12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25"/>
          <p:cNvSpPr txBox="1"/>
          <p:nvPr>
            <p:ph idx="3" type="title"/>
          </p:nvPr>
        </p:nvSpPr>
        <p:spPr>
          <a:xfrm>
            <a:off x="3484347" y="2530051"/>
            <a:ext cx="217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" name="Google Shape;102;p25"/>
          <p:cNvSpPr txBox="1"/>
          <p:nvPr>
            <p:ph idx="4" type="subTitle"/>
          </p:nvPr>
        </p:nvSpPr>
        <p:spPr>
          <a:xfrm>
            <a:off x="3484350" y="2904524"/>
            <a:ext cx="2175300" cy="12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25"/>
          <p:cNvSpPr txBox="1"/>
          <p:nvPr>
            <p:ph idx="5" type="title"/>
          </p:nvPr>
        </p:nvSpPr>
        <p:spPr>
          <a:xfrm>
            <a:off x="6031075" y="2530051"/>
            <a:ext cx="217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" name="Google Shape;104;p25"/>
          <p:cNvSpPr txBox="1"/>
          <p:nvPr>
            <p:ph idx="6" type="subTitle"/>
          </p:nvPr>
        </p:nvSpPr>
        <p:spPr>
          <a:xfrm>
            <a:off x="6031075" y="2904524"/>
            <a:ext cx="2175300" cy="12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5" name="Google Shape;105;p25"/>
          <p:cNvSpPr txBox="1"/>
          <p:nvPr>
            <p:ph hasCustomPrompt="1" idx="7" type="title"/>
          </p:nvPr>
        </p:nvSpPr>
        <p:spPr>
          <a:xfrm>
            <a:off x="937625" y="2134902"/>
            <a:ext cx="734700" cy="357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25"/>
          <p:cNvSpPr txBox="1"/>
          <p:nvPr>
            <p:ph hasCustomPrompt="1" idx="8" type="title"/>
          </p:nvPr>
        </p:nvSpPr>
        <p:spPr>
          <a:xfrm>
            <a:off x="3484347" y="2134902"/>
            <a:ext cx="734700" cy="357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25"/>
          <p:cNvSpPr txBox="1"/>
          <p:nvPr>
            <p:ph hasCustomPrompt="1" idx="9" type="title"/>
          </p:nvPr>
        </p:nvSpPr>
        <p:spPr>
          <a:xfrm>
            <a:off x="6031075" y="2134902"/>
            <a:ext cx="734700" cy="357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6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6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1" name="Google Shape;111;p26"/>
          <p:cNvSpPr txBox="1"/>
          <p:nvPr>
            <p:ph idx="1" type="subTitle"/>
          </p:nvPr>
        </p:nvSpPr>
        <p:spPr>
          <a:xfrm>
            <a:off x="713225" y="1343350"/>
            <a:ext cx="4417800" cy="30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12" name="Google Shape;112;p26"/>
          <p:cNvSpPr/>
          <p:nvPr>
            <p:ph idx="2" type="pic"/>
          </p:nvPr>
        </p:nvSpPr>
        <p:spPr>
          <a:xfrm>
            <a:off x="5402125" y="1494475"/>
            <a:ext cx="3028800" cy="2628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7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7"/>
          <p:cNvSpPr txBox="1"/>
          <p:nvPr>
            <p:ph type="title"/>
          </p:nvPr>
        </p:nvSpPr>
        <p:spPr>
          <a:xfrm>
            <a:off x="3557400" y="2618494"/>
            <a:ext cx="43602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6" name="Google Shape;116;p27"/>
          <p:cNvSpPr txBox="1"/>
          <p:nvPr>
            <p:ph idx="1" type="subTitle"/>
          </p:nvPr>
        </p:nvSpPr>
        <p:spPr>
          <a:xfrm>
            <a:off x="1226400" y="768102"/>
            <a:ext cx="6691200" cy="14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8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1" type="subTitle"/>
          </p:nvPr>
        </p:nvSpPr>
        <p:spPr>
          <a:xfrm>
            <a:off x="4762373" y="1374950"/>
            <a:ext cx="3335400" cy="30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21" name="Google Shape;121;p28"/>
          <p:cNvSpPr txBox="1"/>
          <p:nvPr>
            <p:ph idx="2" type="subTitle"/>
          </p:nvPr>
        </p:nvSpPr>
        <p:spPr>
          <a:xfrm>
            <a:off x="1046227" y="1374950"/>
            <a:ext cx="3335400" cy="30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9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9"/>
          <p:cNvSpPr txBox="1"/>
          <p:nvPr>
            <p:ph type="title"/>
          </p:nvPr>
        </p:nvSpPr>
        <p:spPr>
          <a:xfrm>
            <a:off x="713225" y="656068"/>
            <a:ext cx="2935200" cy="9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5" name="Google Shape;125;p29"/>
          <p:cNvSpPr txBox="1"/>
          <p:nvPr>
            <p:ph idx="1" type="subTitle"/>
          </p:nvPr>
        </p:nvSpPr>
        <p:spPr>
          <a:xfrm>
            <a:off x="713225" y="1839641"/>
            <a:ext cx="2935200" cy="11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9"/>
          <p:cNvSpPr txBox="1"/>
          <p:nvPr/>
        </p:nvSpPr>
        <p:spPr>
          <a:xfrm>
            <a:off x="713225" y="3555499"/>
            <a:ext cx="29367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endParaRPr b="1" sz="1000" u="sng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3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30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" name="Google Shape;129;p30"/>
          <p:cNvGrpSpPr/>
          <p:nvPr/>
        </p:nvGrpSpPr>
        <p:grpSpPr>
          <a:xfrm>
            <a:off x="407141" y="1967691"/>
            <a:ext cx="3518172" cy="2408149"/>
            <a:chOff x="407113" y="1129077"/>
            <a:chExt cx="3963245" cy="2712796"/>
          </a:xfrm>
        </p:grpSpPr>
        <p:sp>
          <p:nvSpPr>
            <p:cNvPr id="130" name="Google Shape;130;p30"/>
            <p:cNvSpPr/>
            <p:nvPr/>
          </p:nvSpPr>
          <p:spPr>
            <a:xfrm>
              <a:off x="1305565" y="3284773"/>
              <a:ext cx="1578900" cy="557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cxnSp>
          <p:nvCxnSpPr>
            <p:cNvPr id="131" name="Google Shape;131;p30"/>
            <p:cNvCxnSpPr>
              <a:stCxn id="132" idx="4"/>
              <a:endCxn id="130" idx="0"/>
            </p:cNvCxnSpPr>
            <p:nvPr/>
          </p:nvCxnSpPr>
          <p:spPr>
            <a:xfrm rot="5400000">
              <a:off x="1709050" y="2578377"/>
              <a:ext cx="1092600" cy="320400"/>
            </a:xfrm>
            <a:prstGeom prst="curvedConnector3">
              <a:avLst>
                <a:gd fmla="val 49995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  <p:sp>
          <p:nvSpPr>
            <p:cNvPr id="132" name="Google Shape;132;p30"/>
            <p:cNvSpPr/>
            <p:nvPr/>
          </p:nvSpPr>
          <p:spPr>
            <a:xfrm>
              <a:off x="1883950" y="1129077"/>
              <a:ext cx="1063200" cy="1063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33" name="Google Shape;133;p30"/>
            <p:cNvSpPr/>
            <p:nvPr/>
          </p:nvSpPr>
          <p:spPr>
            <a:xfrm>
              <a:off x="407113" y="2455453"/>
              <a:ext cx="1578900" cy="557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34" name="Google Shape;134;p30"/>
            <p:cNvSpPr/>
            <p:nvPr/>
          </p:nvSpPr>
          <p:spPr>
            <a:xfrm>
              <a:off x="2791457" y="2727580"/>
              <a:ext cx="1578900" cy="5571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cxnSp>
          <p:nvCxnSpPr>
            <p:cNvPr id="135" name="Google Shape;135;p30"/>
            <p:cNvCxnSpPr>
              <a:stCxn id="132" idx="5"/>
              <a:endCxn id="134" idx="0"/>
            </p:cNvCxnSpPr>
            <p:nvPr/>
          </p:nvCxnSpPr>
          <p:spPr>
            <a:xfrm flipH="1" rot="-5400000">
              <a:off x="2840798" y="1987225"/>
              <a:ext cx="690900" cy="789600"/>
            </a:xfrm>
            <a:prstGeom prst="curvedConnector3">
              <a:avLst>
                <a:gd fmla="val 61276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  <p:cxnSp>
          <p:nvCxnSpPr>
            <p:cNvPr id="136" name="Google Shape;136;p30"/>
            <p:cNvCxnSpPr>
              <a:stCxn id="132" idx="3"/>
              <a:endCxn id="133" idx="0"/>
            </p:cNvCxnSpPr>
            <p:nvPr/>
          </p:nvCxnSpPr>
          <p:spPr>
            <a:xfrm rot="5400000">
              <a:off x="1408752" y="1824475"/>
              <a:ext cx="418800" cy="843000"/>
            </a:xfrm>
            <a:prstGeom prst="curvedConnector3">
              <a:avLst>
                <a:gd fmla="val 68598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_1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31"/>
          <p:cNvPicPr preferRelativeResize="0"/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 flipH="1" rot="10800000"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0.jpg"/><Relationship Id="rId5" Type="http://schemas.openxmlformats.org/officeDocument/2006/relationships/image" Target="../media/image11.jpg"/><Relationship Id="rId6" Type="http://schemas.openxmlformats.org/officeDocument/2006/relationships/image" Target="../media/image13.png"/><Relationship Id="rId7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22.png"/><Relationship Id="rId13" Type="http://schemas.openxmlformats.org/officeDocument/2006/relationships/image" Target="../media/image26.png"/><Relationship Id="rId12" Type="http://schemas.openxmlformats.org/officeDocument/2006/relationships/image" Target="../media/image25.png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4.png"/><Relationship Id="rId14" Type="http://schemas.openxmlformats.org/officeDocument/2006/relationships/image" Target="../media/image27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18.png"/><Relationship Id="rId8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29.png"/><Relationship Id="rId5" Type="http://schemas.openxmlformats.org/officeDocument/2006/relationships/image" Target="../media/image28.png"/><Relationship Id="rId6" Type="http://schemas.openxmlformats.org/officeDocument/2006/relationships/image" Target="../media/image31.png"/><Relationship Id="rId7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/>
          <p:nvPr/>
        </p:nvSpPr>
        <p:spPr>
          <a:xfrm>
            <a:off x="0" y="42450"/>
            <a:ext cx="5434200" cy="5058600"/>
          </a:xfrm>
          <a:prstGeom prst="flowChartDelay">
            <a:avLst/>
          </a:prstGeom>
          <a:noFill/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44" name="Google Shape;144;p32"/>
          <p:cNvSpPr txBox="1"/>
          <p:nvPr>
            <p:ph type="ctrTitle"/>
          </p:nvPr>
        </p:nvSpPr>
        <p:spPr>
          <a:xfrm>
            <a:off x="323644" y="1497500"/>
            <a:ext cx="5530800" cy="17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DTT UIX Design</a:t>
            </a:r>
            <a:endParaRPr sz="43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Kiosk Project</a:t>
            </a:r>
            <a:endParaRPr sz="43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5" name="Google Shape;145;p32"/>
          <p:cNvSpPr txBox="1"/>
          <p:nvPr>
            <p:ph idx="1" type="subTitle"/>
          </p:nvPr>
        </p:nvSpPr>
        <p:spPr>
          <a:xfrm>
            <a:off x="354625" y="3293188"/>
            <a:ext cx="4425000" cy="3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Group 9: Layla, Yusri, Farhan &amp; Chee Leong</a:t>
            </a:r>
            <a:endParaRPr sz="9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46" name="Google Shape;146;p32"/>
          <p:cNvCxnSpPr/>
          <p:nvPr/>
        </p:nvCxnSpPr>
        <p:spPr>
          <a:xfrm>
            <a:off x="15125" y="3252500"/>
            <a:ext cx="4500600" cy="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"/>
          <p:cNvSpPr txBox="1"/>
          <p:nvPr>
            <p:ph type="title"/>
          </p:nvPr>
        </p:nvSpPr>
        <p:spPr>
          <a:xfrm>
            <a:off x="720000" y="9593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Empathy Map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32" name="Google Shape;232;p41"/>
          <p:cNvSpPr txBox="1"/>
          <p:nvPr>
            <p:ph idx="2" type="title"/>
          </p:nvPr>
        </p:nvSpPr>
        <p:spPr>
          <a:xfrm>
            <a:off x="937625" y="2235026"/>
            <a:ext cx="217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Say &amp; Do</a:t>
            </a:r>
            <a:endParaRPr u="sng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33" name="Google Shape;233;p41"/>
          <p:cNvSpPr txBox="1"/>
          <p:nvPr>
            <p:ph idx="1" type="subTitle"/>
          </p:nvPr>
        </p:nvSpPr>
        <p:spPr>
          <a:xfrm>
            <a:off x="937625" y="2571750"/>
            <a:ext cx="2175300" cy="17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At the Mr. Coconut kiosk, customers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quickly pay at self-service stations,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collect loyalty cards, and check their order numbers on a screen for </a:t>
            </a:r>
            <a:r>
              <a:rPr i="1"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efficient drink collection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.</a:t>
            </a:r>
            <a:endParaRPr b="1" sz="900">
              <a:solidFill>
                <a:srgbClr val="38761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34" name="Google Shape;234;p41"/>
          <p:cNvSpPr txBox="1"/>
          <p:nvPr>
            <p:ph idx="3" type="title"/>
          </p:nvPr>
        </p:nvSpPr>
        <p:spPr>
          <a:xfrm>
            <a:off x="3484347" y="2235026"/>
            <a:ext cx="217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Pain</a:t>
            </a:r>
            <a:endParaRPr u="sng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35" name="Google Shape;235;p41"/>
          <p:cNvSpPr txBox="1"/>
          <p:nvPr>
            <p:ph idx="5" type="title"/>
          </p:nvPr>
        </p:nvSpPr>
        <p:spPr>
          <a:xfrm>
            <a:off x="6031075" y="2235026"/>
            <a:ext cx="217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Gain</a:t>
            </a:r>
            <a:endParaRPr u="sng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36" name="Google Shape;236;p41"/>
          <p:cNvSpPr txBox="1"/>
          <p:nvPr>
            <p:ph idx="7" type="title"/>
          </p:nvPr>
        </p:nvSpPr>
        <p:spPr>
          <a:xfrm>
            <a:off x="937625" y="1923102"/>
            <a:ext cx="734700" cy="357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04</a:t>
            </a:r>
            <a:endParaRPr sz="15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37" name="Google Shape;237;p41"/>
          <p:cNvSpPr txBox="1"/>
          <p:nvPr>
            <p:ph idx="8" type="title"/>
          </p:nvPr>
        </p:nvSpPr>
        <p:spPr>
          <a:xfrm>
            <a:off x="3484347" y="1923102"/>
            <a:ext cx="734700" cy="357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05</a:t>
            </a:r>
            <a:endParaRPr sz="15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38" name="Google Shape;238;p41"/>
          <p:cNvSpPr txBox="1"/>
          <p:nvPr>
            <p:ph idx="9" type="title"/>
          </p:nvPr>
        </p:nvSpPr>
        <p:spPr>
          <a:xfrm>
            <a:off x="6031075" y="1923102"/>
            <a:ext cx="734700" cy="357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06</a:t>
            </a:r>
            <a:endParaRPr sz="15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39" name="Google Shape;239;p41"/>
          <p:cNvSpPr txBox="1"/>
          <p:nvPr>
            <p:ph idx="1" type="subTitle"/>
          </p:nvPr>
        </p:nvSpPr>
        <p:spPr>
          <a:xfrm>
            <a:off x="3484350" y="2571750"/>
            <a:ext cx="2175300" cy="17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During rush hour, </a:t>
            </a:r>
            <a:r>
              <a:rPr b="1" lang="en" sz="900">
                <a:solidFill>
                  <a:srgbClr val="990000"/>
                </a:solidFill>
                <a:latin typeface="Poppins"/>
                <a:ea typeface="Poppins"/>
                <a:cs typeface="Poppins"/>
                <a:sym typeface="Poppins"/>
              </a:rPr>
              <a:t>longer waiting times occur due to increased customer volume,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leading to </a:t>
            </a:r>
            <a:r>
              <a:rPr i="1"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slower service and less efficiency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.</a:t>
            </a:r>
            <a:endParaRPr sz="9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40" name="Google Shape;240;p41"/>
          <p:cNvSpPr txBox="1"/>
          <p:nvPr>
            <p:ph idx="1" type="subTitle"/>
          </p:nvPr>
        </p:nvSpPr>
        <p:spPr>
          <a:xfrm>
            <a:off x="6031075" y="2571750"/>
            <a:ext cx="2175300" cy="17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Brand loyalty shines as customers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appreciate the efficient, consistent process,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with many returning for the </a:t>
            </a:r>
            <a:r>
              <a:rPr i="1"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reliable service and quality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they expect.</a:t>
            </a:r>
            <a:endParaRPr sz="9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41" name="Google Shape;24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0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1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2"/>
          <p:cNvSpPr txBox="1"/>
          <p:nvPr>
            <p:ph type="title"/>
          </p:nvPr>
        </p:nvSpPr>
        <p:spPr>
          <a:xfrm>
            <a:off x="1863750" y="2184900"/>
            <a:ext cx="5416500" cy="7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Point Of View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48" name="Google Shape;248;p42"/>
          <p:cNvSpPr txBox="1"/>
          <p:nvPr>
            <p:ph idx="2" type="title"/>
          </p:nvPr>
        </p:nvSpPr>
        <p:spPr>
          <a:xfrm>
            <a:off x="310550" y="267300"/>
            <a:ext cx="5520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04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49" name="Google Shape;24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6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2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>
            <p:ph type="title"/>
          </p:nvPr>
        </p:nvSpPr>
        <p:spPr>
          <a:xfrm>
            <a:off x="716550" y="9518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POV: Opportunities for Improvement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56" name="Google Shape;256;p43"/>
          <p:cNvSpPr txBox="1"/>
          <p:nvPr>
            <p:ph idx="1" type="subTitle"/>
          </p:nvPr>
        </p:nvSpPr>
        <p:spPr>
          <a:xfrm>
            <a:off x="1016725" y="1638400"/>
            <a:ext cx="4417800" cy="30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UI Improvements for a Wider Audience:</a:t>
            </a:r>
            <a:endParaRPr u="sng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- 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Enhance interface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 smoothness with better transitions.</a:t>
            </a:r>
            <a:endParaRPr b="1" sz="900">
              <a:solidFill>
                <a:srgbClr val="38761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-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Simplify navigation</a:t>
            </a: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to make it user-friendly for all ages.</a:t>
            </a:r>
            <a:endParaRPr sz="9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- Replace vague animated toppings with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clear images.</a:t>
            </a:r>
            <a:endParaRPr b="1" sz="900">
              <a:solidFill>
                <a:srgbClr val="38761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-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Reorganize product layout</a:t>
            </a: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so sold-out items automatically move to the bottom.</a:t>
            </a:r>
            <a:endParaRPr sz="9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-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Add functional buttons</a:t>
            </a: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and</a:t>
            </a: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a taskbar to display</a:t>
            </a: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total price of items in the cart.</a:t>
            </a:r>
            <a:endParaRPr sz="9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57" name="Google Shape;25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0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/>
          <p:nvPr>
            <p:ph type="title"/>
          </p:nvPr>
        </p:nvSpPr>
        <p:spPr>
          <a:xfrm>
            <a:off x="1863750" y="2184900"/>
            <a:ext cx="5416500" cy="7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Ideation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63" name="Google Shape;263;p44"/>
          <p:cNvSpPr txBox="1"/>
          <p:nvPr>
            <p:ph idx="2" type="title"/>
          </p:nvPr>
        </p:nvSpPr>
        <p:spPr>
          <a:xfrm>
            <a:off x="310550" y="267300"/>
            <a:ext cx="5520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05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64" name="Google Shape;26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6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4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/>
          <p:nvPr>
            <p:ph idx="2" type="title"/>
          </p:nvPr>
        </p:nvSpPr>
        <p:spPr>
          <a:xfrm>
            <a:off x="310550" y="267300"/>
            <a:ext cx="5520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05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71" name="Google Shape;27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6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5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73" name="Google Shape;273;p45"/>
          <p:cNvPicPr preferRelativeResize="0"/>
          <p:nvPr/>
        </p:nvPicPr>
        <p:blipFill rotWithShape="1">
          <a:blip r:embed="rId4">
            <a:alphaModFix/>
          </a:blip>
          <a:srcRect b="10603" l="21542" r="34103" t="11996"/>
          <a:stretch/>
        </p:blipFill>
        <p:spPr>
          <a:xfrm>
            <a:off x="1585000" y="341874"/>
            <a:ext cx="5508677" cy="46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6"/>
          <p:cNvSpPr txBox="1"/>
          <p:nvPr>
            <p:ph type="title"/>
          </p:nvPr>
        </p:nvSpPr>
        <p:spPr>
          <a:xfrm>
            <a:off x="1863750" y="2184900"/>
            <a:ext cx="5416500" cy="7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Storyboard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79" name="Google Shape;279;p46"/>
          <p:cNvSpPr txBox="1"/>
          <p:nvPr>
            <p:ph idx="2" type="title"/>
          </p:nvPr>
        </p:nvSpPr>
        <p:spPr>
          <a:xfrm>
            <a:off x="310550" y="267300"/>
            <a:ext cx="5520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06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80" name="Google Shape;28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6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6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7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87" name="Google Shape;287;p47"/>
          <p:cNvSpPr txBox="1"/>
          <p:nvPr>
            <p:ph type="title"/>
          </p:nvPr>
        </p:nvSpPr>
        <p:spPr>
          <a:xfrm>
            <a:off x="1863750" y="267300"/>
            <a:ext cx="5416500" cy="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Storyboard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88" name="Google Shape;28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6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47"/>
          <p:cNvSpPr txBox="1"/>
          <p:nvPr>
            <p:ph idx="4294967295" type="title"/>
          </p:nvPr>
        </p:nvSpPr>
        <p:spPr>
          <a:xfrm>
            <a:off x="310550" y="267300"/>
            <a:ext cx="552000" cy="3684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06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grpSp>
        <p:nvGrpSpPr>
          <p:cNvPr id="290" name="Google Shape;290;p47"/>
          <p:cNvGrpSpPr/>
          <p:nvPr/>
        </p:nvGrpSpPr>
        <p:grpSpPr>
          <a:xfrm>
            <a:off x="709650" y="924106"/>
            <a:ext cx="7425150" cy="3929614"/>
            <a:chOff x="1170027" y="1265573"/>
            <a:chExt cx="6803950" cy="3158600"/>
          </a:xfrm>
        </p:grpSpPr>
        <p:pic>
          <p:nvPicPr>
            <p:cNvPr id="291" name="Google Shape;291;p4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70027" y="1265573"/>
              <a:ext cx="5165136" cy="15656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2" name="Google Shape;292;p4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22739" y="2916713"/>
              <a:ext cx="5010877" cy="14719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3" name="Google Shape;293;p4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33615" y="2881163"/>
              <a:ext cx="1740361" cy="15430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4" name="Google Shape;294;p4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285145" y="1311009"/>
              <a:ext cx="1636120" cy="147480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>
            <p:ph type="title"/>
          </p:nvPr>
        </p:nvSpPr>
        <p:spPr>
          <a:xfrm>
            <a:off x="1863750" y="2184900"/>
            <a:ext cx="5416500" cy="7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Prototype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00" name="Google Shape;300;p48"/>
          <p:cNvSpPr txBox="1"/>
          <p:nvPr>
            <p:ph idx="2" type="title"/>
          </p:nvPr>
        </p:nvSpPr>
        <p:spPr>
          <a:xfrm>
            <a:off x="310550" y="267300"/>
            <a:ext cx="5520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07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01" name="Google Shape;30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6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8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9"/>
          <p:cNvSpPr/>
          <p:nvPr/>
        </p:nvSpPr>
        <p:spPr>
          <a:xfrm>
            <a:off x="1241700" y="243400"/>
            <a:ext cx="6736200" cy="3765600"/>
          </a:xfrm>
          <a:prstGeom prst="roundRect">
            <a:avLst>
              <a:gd fmla="val 16667" name="adj"/>
            </a:avLst>
          </a:prstGeom>
          <a:solidFill>
            <a:srgbClr val="59C5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308" name="Google Shape;30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225" y="158825"/>
            <a:ext cx="711026" cy="71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9"/>
          <p:cNvPicPr preferRelativeResize="0"/>
          <p:nvPr/>
        </p:nvPicPr>
        <p:blipFill rotWithShape="1">
          <a:blip r:embed="rId4">
            <a:alphaModFix/>
          </a:blip>
          <a:srcRect b="0" l="17416" r="0" t="3781"/>
          <a:stretch/>
        </p:blipFill>
        <p:spPr>
          <a:xfrm>
            <a:off x="1636163" y="349287"/>
            <a:ext cx="5947274" cy="4550824"/>
          </a:xfrm>
          <a:prstGeom prst="rect">
            <a:avLst/>
          </a:prstGeom>
          <a:noFill/>
          <a:ln>
            <a:noFill/>
          </a:ln>
          <a:effectLst>
            <a:outerShdw blurRad="42863" rotWithShape="0" algn="bl">
              <a:srgbClr val="000000">
                <a:alpha val="70000"/>
              </a:srgbClr>
            </a:outerShdw>
          </a:effectLst>
        </p:spPr>
      </p:pic>
      <p:pic>
        <p:nvPicPr>
          <p:cNvPr id="310" name="Google Shape;31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11900" y="3410575"/>
            <a:ext cx="1604350" cy="1604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11" name="Google Shape;311;p49"/>
          <p:cNvSpPr/>
          <p:nvPr/>
        </p:nvSpPr>
        <p:spPr>
          <a:xfrm>
            <a:off x="1717050" y="4432500"/>
            <a:ext cx="1732200" cy="2799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12" name="Google Shape;312;p49"/>
          <p:cNvSpPr/>
          <p:nvPr/>
        </p:nvSpPr>
        <p:spPr>
          <a:xfrm>
            <a:off x="5813400" y="4432500"/>
            <a:ext cx="1732200" cy="2799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475"/>
            <a:ext cx="914400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3994850" y="0"/>
            <a:ext cx="42569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50"/>
          <p:cNvPicPr preferRelativeResize="0"/>
          <p:nvPr/>
        </p:nvPicPr>
        <p:blipFill rotWithShape="1">
          <a:blip r:embed="rId5">
            <a:alphaModFix/>
          </a:blip>
          <a:srcRect b="22136" l="0" r="0" t="0"/>
          <a:stretch/>
        </p:blipFill>
        <p:spPr>
          <a:xfrm>
            <a:off x="1342725" y="269338"/>
            <a:ext cx="1169475" cy="2079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3600" y="2795088"/>
            <a:ext cx="1169475" cy="2079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89975" y="391163"/>
            <a:ext cx="1169475" cy="2079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5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13588" y="674088"/>
            <a:ext cx="1169475" cy="2079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5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9099" y="445338"/>
            <a:ext cx="1169475" cy="2079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5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566350" y="586109"/>
            <a:ext cx="1169475" cy="2079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5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566350" y="2753163"/>
            <a:ext cx="1169475" cy="194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5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19100" y="2573812"/>
            <a:ext cx="1169475" cy="2079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5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789975" y="2524367"/>
            <a:ext cx="1169475" cy="2079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5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342724" y="2405334"/>
            <a:ext cx="1169475" cy="2079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/>
          <p:nvPr>
            <p:ph type="title"/>
          </p:nvPr>
        </p:nvSpPr>
        <p:spPr>
          <a:xfrm>
            <a:off x="713225" y="768225"/>
            <a:ext cx="405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u="sng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Upcoming </a:t>
            </a:r>
            <a:r>
              <a:rPr lang="en" sz="2600" u="sng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Contents </a:t>
            </a:r>
            <a:endParaRPr sz="2600" u="sng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graphicFrame>
        <p:nvGraphicFramePr>
          <p:cNvPr id="152" name="Google Shape;152;p33"/>
          <p:cNvGraphicFramePr/>
          <p:nvPr/>
        </p:nvGraphicFramePr>
        <p:xfrm>
          <a:off x="713219" y="146527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{FED8218D-CD88-48BE-B6DB-478182B777D1}</a:tableStyleId>
              </a:tblPr>
              <a:tblGrid>
                <a:gridCol w="2304925"/>
                <a:gridCol w="5412625"/>
              </a:tblGrid>
              <a:tr h="39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Company Selection</a:t>
                      </a:r>
                      <a:endParaRPr b="1"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Choosing the right company. </a:t>
                      </a:r>
                      <a:endParaRPr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User Interview</a:t>
                      </a:r>
                      <a:endParaRPr b="1"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Gathering Information </a:t>
                      </a:r>
                      <a:r>
                        <a:rPr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and</a:t>
                      </a:r>
                      <a:r>
                        <a:rPr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Opinions With Peers.</a:t>
                      </a:r>
                      <a:endParaRPr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Empathy Map</a:t>
                      </a:r>
                      <a:endParaRPr b="1"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Understanding and Mapping Information out with current Customers and/or Peers.</a:t>
                      </a:r>
                      <a:endParaRPr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Pov</a:t>
                      </a:r>
                      <a:endParaRPr b="1"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Acknowledging Problems with Mr Coconut Kiosk and Noting Ways to Improve.</a:t>
                      </a:r>
                      <a:endParaRPr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StoryBoard</a:t>
                      </a:r>
                      <a:endParaRPr b="1"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Storyline of Users using the Kiosk.</a:t>
                      </a:r>
                      <a:endParaRPr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5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Prototype</a:t>
                      </a:r>
                      <a:endParaRPr b="1" sz="900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rgbClr val="30303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Showcasing our Updated and Improved UIX.</a:t>
                      </a:r>
                      <a:endParaRPr b="1" sz="900" u="sng">
                        <a:solidFill>
                          <a:srgbClr val="30303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3" name="Google Shape;153;p33"/>
          <p:cNvSpPr txBox="1"/>
          <p:nvPr/>
        </p:nvSpPr>
        <p:spPr>
          <a:xfrm>
            <a:off x="8305250" y="4629150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Group 9</a:t>
            </a:r>
            <a:endParaRPr b="1" sz="7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1"/>
          <p:cNvSpPr txBox="1"/>
          <p:nvPr>
            <p:ph type="title"/>
          </p:nvPr>
        </p:nvSpPr>
        <p:spPr>
          <a:xfrm>
            <a:off x="1863750" y="2184900"/>
            <a:ext cx="5416500" cy="7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THANK YOU!!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34" name="Google Shape;33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00" y="313850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51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36" name="Google Shape;33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3034000"/>
            <a:ext cx="1544676" cy="21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80251" y="0"/>
            <a:ext cx="1864562" cy="188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6451" y="3034000"/>
            <a:ext cx="3342400" cy="188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63750" y="123300"/>
            <a:ext cx="1618222" cy="206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5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8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/>
          <p:nvPr>
            <p:ph type="title"/>
          </p:nvPr>
        </p:nvSpPr>
        <p:spPr>
          <a:xfrm>
            <a:off x="1863750" y="2184900"/>
            <a:ext cx="5416500" cy="7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Company</a:t>
            </a: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Selection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9" name="Google Shape;159;p34"/>
          <p:cNvSpPr txBox="1"/>
          <p:nvPr>
            <p:ph idx="2" type="title"/>
          </p:nvPr>
        </p:nvSpPr>
        <p:spPr>
          <a:xfrm>
            <a:off x="310550" y="267300"/>
            <a:ext cx="5058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01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0" name="Google Shape;160;p34"/>
          <p:cNvSpPr txBox="1"/>
          <p:nvPr/>
        </p:nvSpPr>
        <p:spPr>
          <a:xfrm>
            <a:off x="8305250" y="4629150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Group 9</a:t>
            </a:r>
            <a:endParaRPr b="1" sz="7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275" y="433324"/>
            <a:ext cx="3421490" cy="4276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4800000" dist="19050">
              <a:srgbClr val="000000">
                <a:alpha val="20000"/>
              </a:srgbClr>
            </a:outerShdw>
          </a:effectLst>
        </p:spPr>
      </p:pic>
      <p:sp>
        <p:nvSpPr>
          <p:cNvPr id="166" name="Google Shape;166;p35"/>
          <p:cNvSpPr txBox="1"/>
          <p:nvPr>
            <p:ph type="title"/>
          </p:nvPr>
        </p:nvSpPr>
        <p:spPr>
          <a:xfrm>
            <a:off x="4087100" y="802251"/>
            <a:ext cx="3957900" cy="5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Mr. Coconut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7" name="Google Shape;167;p35"/>
          <p:cNvSpPr txBox="1"/>
          <p:nvPr>
            <p:ph idx="1" type="subTitle"/>
          </p:nvPr>
        </p:nvSpPr>
        <p:spPr>
          <a:xfrm>
            <a:off x="4087100" y="1383938"/>
            <a:ext cx="3957900" cy="28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Background:</a:t>
            </a:r>
            <a:endParaRPr b="1" sz="1000" u="sng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 u="sng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Mr Coconut, a Singapore-based drink company, has been serving a variety of ice-blended coconut drinks since 2016. With over 30 outlets and ongoing expansion, they are a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popular choice among locals.</a:t>
            </a:r>
            <a:endParaRPr b="1" sz="900">
              <a:solidFill>
                <a:srgbClr val="38761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 u="sng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Reason:</a:t>
            </a:r>
            <a:endParaRPr b="1" sz="1000" u="sng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 u="sng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 chose Mr Coconut for our project because we see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opportunities to improve the user interface</a:t>
            </a: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of their self-checkout kiosks. As fans of the brand, we believe we can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enhance the kiosk design to be more user-friendly</a:t>
            </a:r>
            <a:r>
              <a:rPr lang="en" sz="900"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for a broader customer base.</a:t>
            </a:r>
            <a:endParaRPr sz="9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 u="sng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68" name="Google Shape;168;p35"/>
          <p:cNvGrpSpPr/>
          <p:nvPr/>
        </p:nvGrpSpPr>
        <p:grpSpPr>
          <a:xfrm>
            <a:off x="243172" y="236667"/>
            <a:ext cx="905575" cy="905575"/>
            <a:chOff x="3885750" y="933150"/>
            <a:chExt cx="1372500" cy="1372500"/>
          </a:xfrm>
        </p:grpSpPr>
        <p:sp>
          <p:nvSpPr>
            <p:cNvPr id="169" name="Google Shape;169;p35"/>
            <p:cNvSpPr/>
            <p:nvPr/>
          </p:nvSpPr>
          <p:spPr>
            <a:xfrm>
              <a:off x="3885750" y="933150"/>
              <a:ext cx="1372500" cy="1372500"/>
            </a:xfrm>
            <a:prstGeom prst="ellipse">
              <a:avLst/>
            </a:prstGeom>
            <a:solidFill>
              <a:srgbClr val="59C5C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pic>
          <p:nvPicPr>
            <p:cNvPr id="170" name="Google Shape;170;p35"/>
            <p:cNvPicPr preferRelativeResize="0"/>
            <p:nvPr/>
          </p:nvPicPr>
          <p:blipFill rotWithShape="1">
            <a:blip r:embed="rId4">
              <a:alphaModFix/>
            </a:blip>
            <a:srcRect b="27762" l="11950" r="11398" t="5787"/>
            <a:stretch/>
          </p:blipFill>
          <p:spPr>
            <a:xfrm>
              <a:off x="4069925" y="1106450"/>
              <a:ext cx="1004148" cy="870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1" name="Google Shape;171;p35"/>
          <p:cNvSpPr txBox="1"/>
          <p:nvPr/>
        </p:nvSpPr>
        <p:spPr>
          <a:xfrm>
            <a:off x="8305250" y="4629150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Group 9</a:t>
            </a:r>
            <a:endParaRPr b="1" sz="7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2" name="Google Shape;17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03827" y="319875"/>
            <a:ext cx="354852" cy="236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6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78" name="Google Shape;178;p36"/>
          <p:cNvSpPr txBox="1"/>
          <p:nvPr>
            <p:ph type="title"/>
          </p:nvPr>
        </p:nvSpPr>
        <p:spPr>
          <a:xfrm>
            <a:off x="1863750" y="2184900"/>
            <a:ext cx="5416500" cy="7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User Interview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79" name="Google Shape;179;p36"/>
          <p:cNvSpPr txBox="1"/>
          <p:nvPr>
            <p:ph idx="2" type="title"/>
          </p:nvPr>
        </p:nvSpPr>
        <p:spPr>
          <a:xfrm>
            <a:off x="310550" y="267300"/>
            <a:ext cx="5520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02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180" name="Google Shape;1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6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7"/>
          <p:cNvSpPr txBox="1"/>
          <p:nvPr>
            <p:ph idx="2" type="title"/>
          </p:nvPr>
        </p:nvSpPr>
        <p:spPr>
          <a:xfrm>
            <a:off x="310550" y="267300"/>
            <a:ext cx="5520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02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86" name="Google Shape;186;p37"/>
          <p:cNvSpPr txBox="1"/>
          <p:nvPr>
            <p:ph idx="2" type="title"/>
          </p:nvPr>
        </p:nvSpPr>
        <p:spPr>
          <a:xfrm>
            <a:off x="2733750" y="1727150"/>
            <a:ext cx="36765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9E9E9E"/>
                </a:solidFill>
                <a:latin typeface="Poppins"/>
                <a:ea typeface="Poppins"/>
                <a:cs typeface="Poppins"/>
                <a:sym typeface="Poppins"/>
              </a:rPr>
              <a:t>Softwares Used</a:t>
            </a:r>
            <a:endParaRPr sz="1300">
              <a:solidFill>
                <a:srgbClr val="9E9E9E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87" name="Google Shape;187;p37"/>
          <p:cNvGrpSpPr/>
          <p:nvPr/>
        </p:nvGrpSpPr>
        <p:grpSpPr>
          <a:xfrm>
            <a:off x="1971200" y="2019925"/>
            <a:ext cx="5201576" cy="1365751"/>
            <a:chOff x="2197488" y="1989675"/>
            <a:chExt cx="5201576" cy="1365751"/>
          </a:xfrm>
        </p:grpSpPr>
        <p:pic>
          <p:nvPicPr>
            <p:cNvPr id="188" name="Google Shape;188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97488" y="1989675"/>
              <a:ext cx="2298327" cy="13657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9" name="Google Shape;189;p37"/>
            <p:cNvPicPr preferRelativeResize="0"/>
            <p:nvPr/>
          </p:nvPicPr>
          <p:blipFill rotWithShape="1">
            <a:blip r:embed="rId4">
              <a:alphaModFix/>
            </a:blip>
            <a:srcRect b="0" l="-6360" r="6360" t="0"/>
            <a:stretch/>
          </p:blipFill>
          <p:spPr>
            <a:xfrm>
              <a:off x="4427743" y="2123401"/>
              <a:ext cx="2971321" cy="109830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0" name="Google Shape;19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296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9813" y="431450"/>
            <a:ext cx="2775275" cy="4280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7" name="Google Shape;197;p38"/>
          <p:cNvSpPr txBox="1"/>
          <p:nvPr>
            <p:ph type="title"/>
          </p:nvPr>
        </p:nvSpPr>
        <p:spPr>
          <a:xfrm>
            <a:off x="753775" y="364075"/>
            <a:ext cx="3957900" cy="9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User Interview</a:t>
            </a:r>
            <a:endParaRPr b="1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8" name="Google Shape;198;p38"/>
          <p:cNvSpPr txBox="1"/>
          <p:nvPr>
            <p:ph idx="1" type="subTitle"/>
          </p:nvPr>
        </p:nvSpPr>
        <p:spPr>
          <a:xfrm>
            <a:off x="511750" y="1490475"/>
            <a:ext cx="3957900" cy="28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Explanation</a:t>
            </a:r>
            <a:r>
              <a:rPr b="1" lang="en" sz="1000" u="sng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  <a:endParaRPr b="1" sz="1000" u="sng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During the user interview stage, we opted for a Google Form to reach a wider audience. This approach allowed us to</a:t>
            </a:r>
            <a:r>
              <a:rPr lang="en" sz="90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" sz="900">
                <a:solidFill>
                  <a:srgbClr val="990000"/>
                </a:solidFill>
                <a:latin typeface="Poppins"/>
                <a:ea typeface="Poppins"/>
                <a:cs typeface="Poppins"/>
                <a:sym typeface="Poppins"/>
              </a:rPr>
              <a:t>gather feedback from 27 people</a:t>
            </a:r>
            <a:r>
              <a:rPr lang="en" sz="90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who have used Mr Coconut. We focused on</a:t>
            </a:r>
            <a:r>
              <a:rPr lang="en" sz="90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" sz="900">
                <a:solidFill>
                  <a:srgbClr val="A61C00"/>
                </a:solidFill>
                <a:latin typeface="Poppins"/>
                <a:ea typeface="Poppins"/>
                <a:cs typeface="Poppins"/>
                <a:sym typeface="Poppins"/>
              </a:rPr>
              <a:t>identifying areas</a:t>
            </a:r>
            <a:r>
              <a:rPr lang="en" sz="90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where the kiosk system could be improved.</a:t>
            </a:r>
            <a:endParaRPr sz="9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Statistics:</a:t>
            </a:r>
            <a:endParaRPr b="1" sz="1000" u="sng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Out of </a:t>
            </a:r>
            <a:r>
              <a:rPr b="1" lang="en" sz="900" u="sng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27</a:t>
            </a: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 respondents,</a:t>
            </a:r>
            <a:endParaRPr sz="9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15 had used Mr Coconut's kiosk.</a:t>
            </a:r>
            <a:endParaRPr b="1" sz="900">
              <a:solidFill>
                <a:srgbClr val="38761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900"/>
              <a:buFont typeface="Poppins"/>
              <a:buChar char="-"/>
            </a:pP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7</a:t>
            </a: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 were </a:t>
            </a:r>
            <a:r>
              <a:rPr b="1"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satisfied</a:t>
            </a: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 with the kiosk.</a:t>
            </a:r>
            <a:endParaRPr sz="9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900"/>
              <a:buFont typeface="Poppins"/>
              <a:buChar char="-"/>
            </a:pP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5 wanted </a:t>
            </a:r>
            <a:r>
              <a:rPr b="1"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better responsiveness.</a:t>
            </a:r>
            <a:endParaRPr b="1" sz="9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900"/>
              <a:buFont typeface="Poppins"/>
              <a:buChar char="-"/>
            </a:pP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2 suggested </a:t>
            </a:r>
            <a:r>
              <a:rPr b="1"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more vibrant colors.</a:t>
            </a:r>
            <a:endParaRPr b="1" sz="9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900"/>
              <a:buFont typeface="Poppins"/>
              <a:buChar char="-"/>
            </a:pPr>
            <a:r>
              <a:rPr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1 requested the </a:t>
            </a:r>
            <a:r>
              <a:rPr b="1" lang="en" sz="900">
                <a:solidFill>
                  <a:srgbClr val="303030"/>
                </a:solidFill>
                <a:latin typeface="Poppins"/>
                <a:ea typeface="Poppins"/>
                <a:cs typeface="Poppins"/>
                <a:sym typeface="Poppins"/>
              </a:rPr>
              <a:t>option for cash payments.</a:t>
            </a:r>
            <a:endParaRPr b="1" sz="900">
              <a:solidFill>
                <a:srgbClr val="30303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99" name="Google Shape;199;p38"/>
          <p:cNvGrpSpPr/>
          <p:nvPr/>
        </p:nvGrpSpPr>
        <p:grpSpPr>
          <a:xfrm>
            <a:off x="7255947" y="231742"/>
            <a:ext cx="905575" cy="905575"/>
            <a:chOff x="3885750" y="933150"/>
            <a:chExt cx="1372500" cy="1372500"/>
          </a:xfrm>
        </p:grpSpPr>
        <p:sp>
          <p:nvSpPr>
            <p:cNvPr id="200" name="Google Shape;200;p38"/>
            <p:cNvSpPr/>
            <p:nvPr/>
          </p:nvSpPr>
          <p:spPr>
            <a:xfrm>
              <a:off x="3885750" y="933150"/>
              <a:ext cx="1372500" cy="1372500"/>
            </a:xfrm>
            <a:prstGeom prst="ellipse">
              <a:avLst/>
            </a:prstGeom>
            <a:solidFill>
              <a:srgbClr val="59C5C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ap"/>
                <a:ea typeface="Asap"/>
                <a:cs typeface="Asap"/>
                <a:sym typeface="Asap"/>
              </a:endParaRPr>
            </a:p>
          </p:txBody>
        </p:sp>
        <p:pic>
          <p:nvPicPr>
            <p:cNvPr id="201" name="Google Shape;201;p38"/>
            <p:cNvPicPr preferRelativeResize="0"/>
            <p:nvPr/>
          </p:nvPicPr>
          <p:blipFill rotWithShape="1">
            <a:blip r:embed="rId4">
              <a:alphaModFix/>
            </a:blip>
            <a:srcRect b="27762" l="11950" r="11398" t="5787"/>
            <a:stretch/>
          </p:blipFill>
          <p:spPr>
            <a:xfrm>
              <a:off x="4069925" y="1106450"/>
              <a:ext cx="1004148" cy="870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2" name="Google Shape;202;p38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9"/>
          <p:cNvSpPr txBox="1"/>
          <p:nvPr>
            <p:ph type="title"/>
          </p:nvPr>
        </p:nvSpPr>
        <p:spPr>
          <a:xfrm>
            <a:off x="1863750" y="2184900"/>
            <a:ext cx="5416500" cy="7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Empathy Map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08" name="Google Shape;208;p39"/>
          <p:cNvSpPr txBox="1"/>
          <p:nvPr>
            <p:ph idx="2" type="title"/>
          </p:nvPr>
        </p:nvSpPr>
        <p:spPr>
          <a:xfrm>
            <a:off x="310550" y="267300"/>
            <a:ext cx="552000" cy="368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03</a:t>
            </a:r>
            <a:endParaRPr sz="22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09" name="Google Shape;20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96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9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0"/>
          <p:cNvSpPr txBox="1"/>
          <p:nvPr>
            <p:ph type="title"/>
          </p:nvPr>
        </p:nvSpPr>
        <p:spPr>
          <a:xfrm>
            <a:off x="720000" y="9593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Empathy Map</a:t>
            </a:r>
            <a:endParaRPr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16" name="Google Shape;216;p40"/>
          <p:cNvSpPr txBox="1"/>
          <p:nvPr>
            <p:ph idx="2" type="title"/>
          </p:nvPr>
        </p:nvSpPr>
        <p:spPr>
          <a:xfrm>
            <a:off x="937625" y="2235026"/>
            <a:ext cx="217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Think &amp; Feel</a:t>
            </a:r>
            <a:endParaRPr u="sng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17" name="Google Shape;217;p40"/>
          <p:cNvSpPr txBox="1"/>
          <p:nvPr>
            <p:ph idx="1" type="subTitle"/>
          </p:nvPr>
        </p:nvSpPr>
        <p:spPr>
          <a:xfrm>
            <a:off x="937625" y="2571750"/>
            <a:ext cx="2175300" cy="17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After school, many enjoy Mr. Coconut as a reward, associating it with a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sense of accomplishment.</a:t>
            </a:r>
            <a:endParaRPr b="1" sz="900">
              <a:solidFill>
                <a:srgbClr val="38761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kiosk offers a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peaceful way to unwind without additional interactions.</a:t>
            </a:r>
            <a:endParaRPr b="1" sz="900">
              <a:solidFill>
                <a:srgbClr val="38761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18" name="Google Shape;218;p40"/>
          <p:cNvSpPr txBox="1"/>
          <p:nvPr>
            <p:ph idx="3" type="title"/>
          </p:nvPr>
        </p:nvSpPr>
        <p:spPr>
          <a:xfrm>
            <a:off x="3484347" y="2235026"/>
            <a:ext cx="217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See</a:t>
            </a:r>
            <a:endParaRPr u="sng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19" name="Google Shape;219;p40"/>
          <p:cNvSpPr txBox="1"/>
          <p:nvPr>
            <p:ph idx="5" type="title"/>
          </p:nvPr>
        </p:nvSpPr>
        <p:spPr>
          <a:xfrm>
            <a:off x="6031075" y="2235026"/>
            <a:ext cx="217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Hear</a:t>
            </a:r>
            <a:endParaRPr u="sng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20" name="Google Shape;220;p40"/>
          <p:cNvSpPr txBox="1"/>
          <p:nvPr>
            <p:ph idx="7" type="title"/>
          </p:nvPr>
        </p:nvSpPr>
        <p:spPr>
          <a:xfrm>
            <a:off x="937625" y="1923102"/>
            <a:ext cx="734700" cy="357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01</a:t>
            </a:r>
            <a:endParaRPr sz="15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21" name="Google Shape;221;p40"/>
          <p:cNvSpPr txBox="1"/>
          <p:nvPr>
            <p:ph idx="8" type="title"/>
          </p:nvPr>
        </p:nvSpPr>
        <p:spPr>
          <a:xfrm>
            <a:off x="3484347" y="1923102"/>
            <a:ext cx="734700" cy="357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02</a:t>
            </a:r>
            <a:endParaRPr sz="15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22" name="Google Shape;222;p40"/>
          <p:cNvSpPr txBox="1"/>
          <p:nvPr>
            <p:ph idx="9" type="title"/>
          </p:nvPr>
        </p:nvSpPr>
        <p:spPr>
          <a:xfrm>
            <a:off x="6031075" y="1923102"/>
            <a:ext cx="734700" cy="357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03</a:t>
            </a:r>
            <a:endParaRPr sz="15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23" name="Google Shape;223;p40"/>
          <p:cNvSpPr txBox="1"/>
          <p:nvPr>
            <p:ph idx="1" type="subTitle"/>
          </p:nvPr>
        </p:nvSpPr>
        <p:spPr>
          <a:xfrm>
            <a:off x="3484350" y="2571750"/>
            <a:ext cx="2175300" cy="17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At Jurong Point, customers eagerly queue at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Mr. Coconut's kiosk, pay, and wait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in a designated area for their refreshing drinks.</a:t>
            </a:r>
            <a:endParaRPr sz="9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24" name="Google Shape;224;p40"/>
          <p:cNvSpPr txBox="1"/>
          <p:nvPr>
            <p:ph idx="1" type="subTitle"/>
          </p:nvPr>
        </p:nvSpPr>
        <p:spPr>
          <a:xfrm>
            <a:off x="6031075" y="2571750"/>
            <a:ext cx="2175300" cy="17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sounds of blenders and </a:t>
            </a:r>
            <a:r>
              <a:rPr b="1" lang="en" sz="900">
                <a:solidFill>
                  <a:srgbClr val="38761D"/>
                </a:solidFill>
                <a:latin typeface="Poppins"/>
                <a:ea typeface="Poppins"/>
                <a:cs typeface="Poppins"/>
                <a:sym typeface="Poppins"/>
              </a:rPr>
              <a:t>friendly chatter create a lively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and </a:t>
            </a:r>
            <a:r>
              <a:rPr i="1"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welcoming atmosphere</a:t>
            </a:r>
            <a:r>
              <a:rPr lang="en" sz="900">
                <a:solidFill>
                  <a:srgbClr val="30303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as staff efficiently prepare orders.</a:t>
            </a:r>
            <a:endParaRPr sz="9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0303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225" name="Google Shape;22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000" y="259725"/>
            <a:ext cx="572701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0"/>
          <p:cNvSpPr txBox="1"/>
          <p:nvPr/>
        </p:nvSpPr>
        <p:spPr>
          <a:xfrm>
            <a:off x="8239950" y="4615625"/>
            <a:ext cx="552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0303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Group 9</a:t>
            </a:r>
            <a:endParaRPr sz="700">
              <a:solidFill>
                <a:srgbClr val="30303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inimalist Grain Graphics - Business Basic Template by Slidesgo">
  <a:themeElements>
    <a:clrScheme name="Simple Light">
      <a:dk1>
        <a:srgbClr val="000000"/>
      </a:dk1>
      <a:lt1>
        <a:srgbClr val="EDEEF0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